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498" r:id="rId10"/>
    <p:sldId id="499" r:id="rId11"/>
    <p:sldId id="996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997" r:id="rId21"/>
    <p:sldId id="998" r:id="rId22"/>
    <p:sldId id="1140" r:id="rId23"/>
    <p:sldId id="1145" r:id="rId24"/>
    <p:sldId id="523" r:id="rId25"/>
    <p:sldId id="1146" r:id="rId26"/>
    <p:sldId id="983" r:id="rId27"/>
    <p:sldId id="1118" r:id="rId28"/>
    <p:sldId id="1143" r:id="rId29"/>
    <p:sldId id="1119" r:id="rId30"/>
    <p:sldId id="1082" r:id="rId31"/>
    <p:sldId id="1132" r:id="rId32"/>
    <p:sldId id="1086" r:id="rId33"/>
    <p:sldId id="1175" r:id="rId34"/>
    <p:sldId id="1122" r:id="rId35"/>
    <p:sldId id="1124" r:id="rId36"/>
    <p:sldId id="1123" r:id="rId37"/>
    <p:sldId id="1091" r:id="rId38"/>
    <p:sldId id="1147" r:id="rId39"/>
    <p:sldId id="1093" r:id="rId40"/>
    <p:sldId id="843" r:id="rId41"/>
    <p:sldId id="561" r:id="rId42"/>
    <p:sldId id="562" r:id="rId43"/>
    <p:sldId id="541" r:id="rId44"/>
    <p:sldId id="542" r:id="rId45"/>
    <p:sldId id="543" r:id="rId46"/>
    <p:sldId id="544" r:id="rId47"/>
    <p:sldId id="1094" r:id="rId48"/>
    <p:sldId id="1125" r:id="rId49"/>
    <p:sldId id="1126" r:id="rId50"/>
    <p:sldId id="1144" r:id="rId51"/>
    <p:sldId id="549" r:id="rId52"/>
    <p:sldId id="1117" r:id="rId53"/>
    <p:sldId id="552" r:id="rId54"/>
    <p:sldId id="553" r:id="rId55"/>
    <p:sldId id="554" r:id="rId56"/>
    <p:sldId id="559" r:id="rId57"/>
    <p:sldId id="1101" r:id="rId58"/>
    <p:sldId id="1102" r:id="rId59"/>
    <p:sldId id="1103" r:id="rId60"/>
    <p:sldId id="1128" r:id="rId61"/>
    <p:sldId id="1108" r:id="rId62"/>
    <p:sldId id="1130" r:id="rId63"/>
    <p:sldId id="1129" r:id="rId64"/>
    <p:sldId id="1110" r:id="rId65"/>
    <p:sldId id="1100" r:id="rId66"/>
    <p:sldId id="1141" r:id="rId67"/>
    <p:sldId id="1113" r:id="rId68"/>
    <p:sldId id="1112" r:id="rId69"/>
    <p:sldId id="1114" r:id="rId70"/>
    <p:sldId id="1116" r:id="rId71"/>
    <p:sldId id="1173" r:id="rId72"/>
    <p:sldId id="563" r:id="rId73"/>
    <p:sldId id="1137" r:id="rId74"/>
    <p:sldId id="1133" r:id="rId75"/>
    <p:sldId id="1134" r:id="rId76"/>
    <p:sldId id="1135" r:id="rId77"/>
    <p:sldId id="1070" r:id="rId78"/>
    <p:sldId id="1071" r:id="rId79"/>
    <p:sldId id="1136" r:id="rId80"/>
    <p:sldId id="973" r:id="rId81"/>
    <p:sldId id="1142" r:id="rId82"/>
    <p:sldId id="1008" r:id="rId83"/>
    <p:sldId id="1009" r:id="rId84"/>
    <p:sldId id="1174" r:id="rId8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5C6FD-5DBF-4B6A-AE03-7073D9E92F0E}" v="23" dt="2022-06-23T05:08:13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6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FA5C6FD-5DBF-4B6A-AE03-7073D9E92F0E}"/>
    <pc:docChg chg="custSel modSld">
      <pc:chgData name="Biersach, David" userId="14a9feb0-85a7-4da4-be8a-c1e22b637acc" providerId="ADAL" clId="{8FA5C6FD-5DBF-4B6A-AE03-7073D9E92F0E}" dt="2022-06-23T05:08:28.555" v="31" actId="208"/>
      <pc:docMkLst>
        <pc:docMk/>
      </pc:docMkLst>
      <pc:sldChg chg="modSp">
        <pc:chgData name="Biersach, David" userId="14a9feb0-85a7-4da4-be8a-c1e22b637acc" providerId="ADAL" clId="{8FA5C6FD-5DBF-4B6A-AE03-7073D9E92F0E}" dt="2022-06-23T04:35:32.466" v="22" actId="20577"/>
        <pc:sldMkLst>
          <pc:docMk/>
          <pc:sldMk cId="122178650" sldId="499"/>
        </pc:sldMkLst>
        <pc:spChg chg="mod">
          <ac:chgData name="Biersach, David" userId="14a9feb0-85a7-4da4-be8a-c1e22b637acc" providerId="ADAL" clId="{8FA5C6FD-5DBF-4B6A-AE03-7073D9E92F0E}" dt="2022-06-23T04:35:32.466" v="22" actId="20577"/>
          <ac:spMkLst>
            <pc:docMk/>
            <pc:sldMk cId="122178650" sldId="499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8FA5C6FD-5DBF-4B6A-AE03-7073D9E92F0E}" dt="2022-06-23T04:35:20.151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FA5C6FD-5DBF-4B6A-AE03-7073D9E92F0E}" dt="2022-06-23T04:35:20.151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addSp modSp mod">
        <pc:chgData name="Biersach, David" userId="14a9feb0-85a7-4da4-be8a-c1e22b637acc" providerId="ADAL" clId="{8FA5C6FD-5DBF-4B6A-AE03-7073D9E92F0E}" dt="2022-06-23T05:08:28.555" v="31" actId="208"/>
        <pc:sldMkLst>
          <pc:docMk/>
          <pc:sldMk cId="830724203" sldId="1141"/>
        </pc:sldMkLst>
        <pc:spChg chg="add mod">
          <ac:chgData name="Biersach, David" userId="14a9feb0-85a7-4da4-be8a-c1e22b637acc" providerId="ADAL" clId="{8FA5C6FD-5DBF-4B6A-AE03-7073D9E92F0E}" dt="2022-06-23T05:08:28.555" v="31" actId="208"/>
          <ac:spMkLst>
            <pc:docMk/>
            <pc:sldMk cId="830724203" sldId="1141"/>
            <ac:spMk id="3" creationId="{B5CE833A-5386-77D7-D676-2B61F085BD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3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6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0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7" Type="http://schemas.openxmlformats.org/officeDocument/2006/relationships/image" Target="../media/image33.png"/><Relationship Id="rId71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61" Type="http://schemas.openxmlformats.org/officeDocument/2006/relationships/image" Target="../media/image89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73" Type="http://schemas.openxmlformats.org/officeDocument/2006/relationships/image" Target="../media/image10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8" Type="http://schemas.openxmlformats.org/officeDocument/2006/relationships/image" Target="../media/image34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3" Type="http://schemas.openxmlformats.org/officeDocument/2006/relationships/image" Target="../media/image27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3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1.png"/><Relationship Id="rId7" Type="http://schemas.openxmlformats.org/officeDocument/2006/relationships/image" Target="NUL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50.png"/><Relationship Id="rId4" Type="http://schemas.openxmlformats.org/officeDocument/2006/relationships/image" Target="NULL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1.png"/><Relationship Id="rId4" Type="http://schemas.openxmlformats.org/officeDocument/2006/relationships/image" Target="../media/image1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7.jpeg"/><Relationship Id="rId4" Type="http://schemas.openxmlformats.org/officeDocument/2006/relationships/image" Target="../media/image18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85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13</a:t>
              </a:r>
            </a:p>
            <a:p>
              <a:pPr algn="ctr"/>
              <a:r>
                <a:rPr lang="en-US" dirty="0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series of simple waves having potentially fractional amplitudes but </a:t>
            </a:r>
            <a:r>
              <a:rPr lang="en-US" sz="2400" b="1" i="1" dirty="0"/>
              <a:t>integer</a:t>
            </a:r>
            <a:r>
              <a:rPr lang="en-US" sz="2400" dirty="0"/>
              <a:t> frequencies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integer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i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13643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 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Correlate the </a:t>
            </a:r>
            <a:r>
              <a:rPr lang="en-US" sz="2400" b="1" dirty="0">
                <a:solidFill>
                  <a:srgbClr val="7030A0"/>
                </a:solidFill>
              </a:rPr>
              <a:t>Heisenberg Uncertainty Principle </a:t>
            </a:r>
            <a:r>
              <a:rPr lang="en-US" sz="2400" dirty="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32" r="-84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12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5932" r="-8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512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76789"/>
            <a:ext cx="2411095" cy="1356610"/>
            <a:chOff x="2370120" y="2908092"/>
            <a:chExt cx="241109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10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289806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6019" r="-92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2" y="5367822"/>
            <a:ext cx="200592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7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6" y="2469546"/>
            <a:ext cx="2160441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5" y="4389955"/>
            <a:ext cx="208481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34133"/>
            <a:ext cx="200592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803525" y="1708879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503360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3" grpId="1" animBg="1"/>
      <p:bldP spid="150" grpId="0" animBg="1"/>
      <p:bldP spid="1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blipFill>
                <a:blip r:embed="rId3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94B6455-8384-4DB2-A0A6-E8D985C34F70}"/>
              </a:ext>
            </a:extLst>
          </p:cNvPr>
          <p:cNvSpPr/>
          <p:nvPr/>
        </p:nvSpPr>
        <p:spPr>
          <a:xfrm>
            <a:off x="975283" y="3546270"/>
            <a:ext cx="1530761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38275-D995-4344-9C94-1CC9DE970AAE}"/>
              </a:ext>
            </a:extLst>
          </p:cNvPr>
          <p:cNvSpPr/>
          <p:nvPr/>
        </p:nvSpPr>
        <p:spPr>
          <a:xfrm>
            <a:off x="2129001" y="4443975"/>
            <a:ext cx="803788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733E0-AB61-4D0C-80C3-5AF488FA7191}"/>
              </a:ext>
            </a:extLst>
          </p:cNvPr>
          <p:cNvCxnSpPr>
            <a:cxnSpLocks/>
          </p:cNvCxnSpPr>
          <p:nvPr/>
        </p:nvCxnSpPr>
        <p:spPr>
          <a:xfrm flipV="1">
            <a:off x="6098458" y="3630997"/>
            <a:ext cx="1712426" cy="31281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7BD8F-C93B-46D0-9E64-5CA4887B83CA}"/>
              </a:ext>
            </a:extLst>
          </p:cNvPr>
          <p:cNvSpPr txBox="1"/>
          <p:nvPr/>
        </p:nvSpPr>
        <p:spPr>
          <a:xfrm>
            <a:off x="7731469" y="3283376"/>
            <a:ext cx="3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657600" y="2470355"/>
            <a:ext cx="1305232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AEFFB4-9F09-4444-960A-1D7610F14F3D}"/>
              </a:ext>
            </a:extLst>
          </p:cNvPr>
          <p:cNvSpPr/>
          <p:nvPr/>
        </p:nvSpPr>
        <p:spPr>
          <a:xfrm>
            <a:off x="5493774" y="4671950"/>
            <a:ext cx="907026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D48511-D1DD-4E7F-AACA-3682972E9576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16200000" flipH="1">
            <a:off x="4252867" y="2977529"/>
            <a:ext cx="1751769" cy="1637071"/>
          </a:xfrm>
          <a:prstGeom prst="bentConnector3">
            <a:avLst>
              <a:gd name="adj1" fmla="val 8030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872432" y="1232754"/>
            <a:ext cx="31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Integral of Sum = Sum of Integrals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10707"/>
              <a:gd name="adj2" fmla="val -88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8" grpId="0"/>
      <p:bldP spid="29" grpId="0"/>
      <p:bldP spid="30" grpId="0"/>
      <p:bldP spid="13" grpId="0"/>
      <p:bldP spid="13" grpId="1"/>
      <p:bldP spid="31" grpId="0" animBg="1"/>
      <p:bldP spid="31" grpId="1" animBg="1"/>
      <p:bldP spid="32" grpId="0" animBg="1"/>
      <p:bldP spid="32" grpId="1" animBg="1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waves (each having an increasing integer frequency)</a:t>
            </a:r>
          </a:p>
          <a:p>
            <a:pPr algn="ctr"/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dirty="0"/>
              <a:t> (when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wave)</a:t>
            </a:r>
          </a:p>
          <a:p>
            <a:pPr algn="ctr"/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0504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different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 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sufficiently small – this is analogous to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37836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blipFill>
                <a:blip r:embed="rId6"/>
                <a:stretch>
                  <a:fillRect l="-514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03407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09993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09993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27336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10758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660330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045588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893648" y="3941153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898869" y="1660329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1"/>
          </p:cNvCxnSpPr>
          <p:nvPr/>
        </p:nvCxnSpPr>
        <p:spPr>
          <a:xfrm rot="16200000" flipH="1" flipV="1">
            <a:off x="4289670" y="-1730472"/>
            <a:ext cx="173573" cy="6955175"/>
          </a:xfrm>
          <a:prstGeom prst="bentConnector4">
            <a:avLst>
              <a:gd name="adj1" fmla="val -205111"/>
              <a:gd name="adj2" fmla="val 10328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503594" y="3241488"/>
            <a:ext cx="253241" cy="1146089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36356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7286625" y="4960143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16E554-8799-416C-DA87-2136908DCDE8}"/>
              </a:ext>
            </a:extLst>
          </p:cNvPr>
          <p:cNvSpPr txBox="1"/>
          <p:nvPr/>
        </p:nvSpPr>
        <p:spPr>
          <a:xfrm>
            <a:off x="2880073" y="3323564"/>
            <a:ext cx="69597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13AE3D-BE55-882B-AE9E-3452324A7970}"/>
              </a:ext>
            </a:extLst>
          </p:cNvPr>
          <p:cNvSpPr txBox="1"/>
          <p:nvPr/>
        </p:nvSpPr>
        <p:spPr>
          <a:xfrm>
            <a:off x="3581296" y="3323564"/>
            <a:ext cx="112229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10768C-5D2A-0DAF-0072-BE88686484E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2922759" y="2189913"/>
            <a:ext cx="217599" cy="2287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/>
          <p:nvPr/>
        </p:nvCxnSpPr>
        <p:spPr>
          <a:xfrm flipV="1">
            <a:off x="5376540" y="2109305"/>
            <a:ext cx="989351" cy="79840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337991" y="1866747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96553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317050" y="2617408"/>
            <a:ext cx="736737" cy="113378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/>
          <p:nvPr/>
        </p:nvCxnSpPr>
        <p:spPr>
          <a:xfrm flipV="1">
            <a:off x="5540983" y="4618527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/>
          <p:nvPr/>
        </p:nvCxnSpPr>
        <p:spPr>
          <a:xfrm flipV="1">
            <a:off x="7038755" y="4454341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C8A99-1579-47F1-80ED-738FF15D9FBD}"/>
              </a:ext>
            </a:extLst>
          </p:cNvPr>
          <p:cNvGrpSpPr/>
          <p:nvPr/>
        </p:nvGrpSpPr>
        <p:grpSpPr>
          <a:xfrm>
            <a:off x="5682293" y="3818530"/>
            <a:ext cx="2943563" cy="2684121"/>
            <a:chOff x="5752900" y="3672230"/>
            <a:chExt cx="2943563" cy="268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6273233" y="3672230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6013067" y="5078832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33FD1-F6A4-43E1-BE5C-627B824607F5}"/>
              </a:ext>
            </a:extLst>
          </p:cNvPr>
          <p:cNvGrpSpPr/>
          <p:nvPr/>
        </p:nvGrpSpPr>
        <p:grpSpPr>
          <a:xfrm>
            <a:off x="5729453" y="1140615"/>
            <a:ext cx="2712602" cy="2412349"/>
            <a:chOff x="5611686" y="994315"/>
            <a:chExt cx="2712602" cy="24123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10649E-C662-41B2-84DC-C1337F0233AD}"/>
                </a:ext>
              </a:extLst>
            </p:cNvPr>
            <p:cNvGrpSpPr/>
            <p:nvPr/>
          </p:nvGrpSpPr>
          <p:grpSpPr>
            <a:xfrm>
              <a:off x="5611686" y="1473944"/>
              <a:ext cx="2712602" cy="1932720"/>
              <a:chOff x="5736549" y="1971447"/>
              <a:chExt cx="2712602" cy="193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5" t="-8511" r="-1777" b="-34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6084859" y="99431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46990" y="2815920"/>
            <a:ext cx="3098349" cy="2500773"/>
            <a:chOff x="3374644" y="3451122"/>
            <a:chExt cx="3098349" cy="2500773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/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blipFill>
                <a:blip r:embed="rId11"/>
                <a:stretch>
                  <a:fillRect l="-879" r="-285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52214A-F294-4C7C-AD32-9E520A2B318D}"/>
              </a:ext>
            </a:extLst>
          </p:cNvPr>
          <p:cNvSpPr txBox="1"/>
          <p:nvPr/>
        </p:nvSpPr>
        <p:spPr>
          <a:xfrm>
            <a:off x="1613036" y="1140615"/>
            <a:ext cx="17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DFT (real)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9558-5B61-414E-896B-87E15B5D18FD}"/>
              </a:ext>
            </a:extLst>
          </p:cNvPr>
          <p:cNvSpPr/>
          <p:nvPr/>
        </p:nvSpPr>
        <p:spPr>
          <a:xfrm>
            <a:off x="830132" y="2729168"/>
            <a:ext cx="3700820" cy="277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Launch </a:t>
            </a:r>
            <a:r>
              <a:rPr lang="en-US" sz="3200" dirty="0">
                <a:latin typeface="+mn-lt"/>
              </a:rPr>
              <a:t>Jupyter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568E0-A369-2A9F-BAD6-E4C4037A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3" y="2160678"/>
            <a:ext cx="6750373" cy="18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5AD4-F777-FED0-34C1-55F9CE53AC85}"/>
              </a:ext>
            </a:extLst>
          </p:cNvPr>
          <p:cNvGrpSpPr/>
          <p:nvPr/>
        </p:nvGrpSpPr>
        <p:grpSpPr>
          <a:xfrm>
            <a:off x="6051567" y="271932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EA3C8F-D9CE-1AFC-250E-EDCEE985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1D58-21D4-118E-7B13-F6AA8033AF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45ACDB-F366-CAB4-953E-73A707C91614}"/>
              </a:ext>
            </a:extLst>
          </p:cNvPr>
          <p:cNvGrpSpPr/>
          <p:nvPr/>
        </p:nvGrpSpPr>
        <p:grpSpPr>
          <a:xfrm>
            <a:off x="6271584" y="2965209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7B1635-1A6C-DACC-D4EC-42DEC4969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6E61AB-1757-F13F-18B4-6882B7A050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519D9-91A5-B85A-EAC7-3508E298485E}"/>
              </a:ext>
            </a:extLst>
          </p:cNvPr>
          <p:cNvGrpSpPr/>
          <p:nvPr/>
        </p:nvGrpSpPr>
        <p:grpSpPr>
          <a:xfrm>
            <a:off x="7348218" y="3208456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4859A3-4F29-1C39-6296-F6AC16BDC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F4A6F2-2776-BE5D-FFDF-73F56C0B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0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944FB-03D1-3713-8AC8-B432316D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49" y="1700927"/>
            <a:ext cx="2933302" cy="46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FE402-AFA2-44CD-B3C4-FBF57F790650}"/>
              </a:ext>
            </a:extLst>
          </p:cNvPr>
          <p:cNvSpPr/>
          <p:nvPr/>
        </p:nvSpPr>
        <p:spPr>
          <a:xfrm>
            <a:off x="3530651" y="2818930"/>
            <a:ext cx="22255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8A483F-6F06-4F5D-9970-FCC43A98C657}"/>
              </a:ext>
            </a:extLst>
          </p:cNvPr>
          <p:cNvSpPr/>
          <p:nvPr/>
        </p:nvSpPr>
        <p:spPr>
          <a:xfrm>
            <a:off x="3441180" y="3900378"/>
            <a:ext cx="16629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C379FD5-D75C-4384-85AE-E2878AA28434}"/>
              </a:ext>
            </a:extLst>
          </p:cNvPr>
          <p:cNvCxnSpPr>
            <a:cxnSpLocks/>
            <a:stCxn id="36" idx="1"/>
            <a:endCxn id="37" idx="0"/>
          </p:cNvCxnSpPr>
          <p:nvPr/>
        </p:nvCxnSpPr>
        <p:spPr>
          <a:xfrm rot="10800000" flipH="1" flipV="1">
            <a:off x="3530650" y="2942072"/>
            <a:ext cx="742015" cy="958306"/>
          </a:xfrm>
          <a:prstGeom prst="bentConnector4">
            <a:avLst>
              <a:gd name="adj1" fmla="val -30808"/>
              <a:gd name="adj2" fmla="val 56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C9DB2-F7E5-4A0F-B56E-E64F4360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2" y="1468581"/>
            <a:ext cx="5314156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7780" y="305967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494885" y="336970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2860953" y="351733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3922939" y="18947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7134260" y="381105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5381321" y="469245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004764" y="575122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98242" y="3427407"/>
            <a:ext cx="1012620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4004764" y="6053178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1988E2-6929-47E3-8D16-A8E02B29B232}"/>
              </a:ext>
            </a:extLst>
          </p:cNvPr>
          <p:cNvSpPr/>
          <p:nvPr/>
        </p:nvSpPr>
        <p:spPr>
          <a:xfrm>
            <a:off x="3812872" y="3907648"/>
            <a:ext cx="1468555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5379246" y="1626928"/>
            <a:ext cx="268090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not normally privy to the underlying formula that generated the complicated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</a:t>
            </a:r>
            <a:r>
              <a:rPr lang="en-US" sz="2400" b="1" dirty="0">
                <a:solidFill>
                  <a:srgbClr val="FF0000"/>
                </a:solidFill>
              </a:rPr>
              <a:t>complicated</a:t>
            </a:r>
            <a:r>
              <a:rPr lang="en-US" sz="2400" dirty="0"/>
              <a:t> waveform might be just a series of </a:t>
            </a:r>
            <a:r>
              <a:rPr lang="en-US" sz="2400" b="1" dirty="0">
                <a:solidFill>
                  <a:srgbClr val="00B050"/>
                </a:solidFill>
              </a:rPr>
              <a:t>simple</a:t>
            </a:r>
            <a:r>
              <a:rPr lang="en-US" sz="2400" dirty="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Underneath the perceived </a:t>
            </a:r>
            <a:r>
              <a:rPr lang="en-US" sz="2400" b="1" dirty="0">
                <a:solidFill>
                  <a:srgbClr val="0070C0"/>
                </a:solidFill>
              </a:rPr>
              <a:t>random</a:t>
            </a:r>
            <a:r>
              <a:rPr lang="en-US" sz="2400" dirty="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These simple waves may individually convey </a:t>
            </a:r>
            <a:r>
              <a:rPr lang="en-US" sz="2400" b="1" dirty="0">
                <a:solidFill>
                  <a:srgbClr val="7030A0"/>
                </a:solidFill>
              </a:rPr>
              <a:t>some important knowledge</a:t>
            </a:r>
            <a:r>
              <a:rPr lang="en-US" sz="2400" dirty="0"/>
              <a:t> about the true </a:t>
            </a:r>
            <a:r>
              <a:rPr lang="en-US" sz="2400" u="sng" dirty="0"/>
              <a:t>nature</a:t>
            </a:r>
            <a:r>
              <a:rPr lang="en-US" sz="2400" dirty="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process of determining the underlying simple waveforms that make up a complicated wave is called </a:t>
            </a:r>
            <a:r>
              <a:rPr lang="en-US" sz="2400" b="1" dirty="0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379A2-14C3-47C2-83E9-1B58BB14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373811" y="2402366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discernible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0BF9E-699A-1344-4DD8-6FD56E30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3" y="1243675"/>
            <a:ext cx="7406757" cy="5171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2241-8990-480D-A2BD-3ED6DD88B5DE}"/>
              </a:ext>
            </a:extLst>
          </p:cNvPr>
          <p:cNvSpPr/>
          <p:nvPr/>
        </p:nvSpPr>
        <p:spPr>
          <a:xfrm>
            <a:off x="1432660" y="4502707"/>
            <a:ext cx="979250" cy="246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0D414A-1BDB-406E-AE2A-991F9DFAB422}"/>
              </a:ext>
            </a:extLst>
          </p:cNvPr>
          <p:cNvSpPr/>
          <p:nvPr/>
        </p:nvSpPr>
        <p:spPr>
          <a:xfrm>
            <a:off x="1432660" y="2275396"/>
            <a:ext cx="206754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FE403-8F7D-4C77-8439-12C11937AD95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V="1">
            <a:off x="1432660" y="2398537"/>
            <a:ext cx="12700" cy="2227311"/>
          </a:xfrm>
          <a:prstGeom prst="bentConnector3">
            <a:avLst>
              <a:gd name="adj1" fmla="val 516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4750398" y="3189970"/>
            <a:ext cx="1130400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6138108" y="3196699"/>
            <a:ext cx="1114425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4863475" y="3290845"/>
            <a:ext cx="398141" cy="5061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6926267" y="3120610"/>
            <a:ext cx="391411" cy="8533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5047618" y="4898516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now wish to analyze the sample data through the lens of </a:t>
            </a:r>
            <a:r>
              <a:rPr lang="en-US" sz="2400" b="1" dirty="0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that Mother Nature often shows us only her complicated side, and our job as scientists is to </a:t>
            </a:r>
            <a:r>
              <a:rPr lang="en-US" sz="2400" b="1" i="1" dirty="0"/>
              <a:t>unravel</a:t>
            </a:r>
            <a:r>
              <a:rPr lang="en-US" sz="2400" dirty="0"/>
              <a:t> those mysteries – to get to the simplicity and beauty </a:t>
            </a:r>
            <a:r>
              <a:rPr lang="en-US" sz="2400" u="sng" dirty="0"/>
              <a:t>hiding</a:t>
            </a:r>
            <a:r>
              <a:rPr lang="en-US" sz="2400" dirty="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Often the true nature of </a:t>
            </a:r>
            <a:r>
              <a:rPr lang="en-US" sz="2400" b="1" dirty="0">
                <a:solidFill>
                  <a:srgbClr val="0070C0"/>
                </a:solidFill>
              </a:rPr>
              <a:t>the underlying physical laws </a:t>
            </a:r>
            <a:r>
              <a:rPr lang="en-US" sz="2400" dirty="0"/>
              <a:t>generating the measured data can be better understood by </a:t>
            </a:r>
            <a:r>
              <a:rPr lang="en-US" sz="2400" b="1" dirty="0">
                <a:solidFill>
                  <a:srgbClr val="00B050"/>
                </a:solidFill>
              </a:rPr>
              <a:t>identifying the simple waves </a:t>
            </a:r>
            <a:r>
              <a:rPr lang="en-US" sz="2400" dirty="0"/>
              <a:t>that (when in superposition) </a:t>
            </a:r>
            <a:r>
              <a:rPr lang="en-US" sz="2400" i="1" dirty="0"/>
              <a:t>appear</a:t>
            </a:r>
            <a:r>
              <a:rPr lang="en-US" sz="2400" dirty="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</a:t>
            </a:r>
            <a:r>
              <a:rPr lang="en-US" sz="2400" b="1" dirty="0"/>
              <a:t>the</a:t>
            </a:r>
            <a:r>
              <a:rPr lang="en-US" sz="2400" dirty="0"/>
              <a:t> microscope of scientific computing – it is one of the most powerful methods we have in our toolbox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33ACEC-7FB1-D1D0-641C-0BABB2FD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379" y="1470877"/>
            <a:ext cx="6425243" cy="5122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1141" y="628825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561589" y="142041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7785166" y="164536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078634" y="188088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081901" y="209073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070182" y="296142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879650" y="3197377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6042794" y="3406491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5813149" y="4071422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046FAA-2D63-4F55-8985-2CB19DB79834}"/>
              </a:ext>
            </a:extLst>
          </p:cNvPr>
          <p:cNvGrpSpPr/>
          <p:nvPr/>
        </p:nvGrpSpPr>
        <p:grpSpPr>
          <a:xfrm>
            <a:off x="5396676" y="4596600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D7BDAF-9B64-4805-9373-CD4DC814934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68CD15-1F41-4897-94B8-E2B2430C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E3F52EF-C9EC-589A-8B15-A36DC34E8D8F}"/>
              </a:ext>
            </a:extLst>
          </p:cNvPr>
          <p:cNvSpPr txBox="1"/>
          <p:nvPr/>
        </p:nvSpPr>
        <p:spPr>
          <a:xfrm>
            <a:off x="5568621" y="4843986"/>
            <a:ext cx="182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(#rows #cols index#)</a:t>
            </a:r>
          </a:p>
        </p:txBody>
      </p:sp>
    </p:spTree>
    <p:extLst>
      <p:ext uri="{BB962C8B-B14F-4D97-AF65-F5344CB8AC3E}">
        <p14:creationId xmlns:p14="http://schemas.microsoft.com/office/powerpoint/2010/main" val="7036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175765" y="162298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695120" y="185858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704850" y="238088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103204" y="29181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796741" y="334060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7161817" y="36616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495254" y="3972325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3475504" y="4687862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005396" y="5249317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D1D34-C88F-4F37-97B5-15BB510B96E8}"/>
              </a:ext>
            </a:extLst>
          </p:cNvPr>
          <p:cNvSpPr/>
          <p:nvPr/>
        </p:nvSpPr>
        <p:spPr>
          <a:xfrm>
            <a:off x="3591267" y="1916878"/>
            <a:ext cx="1498897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6A3ED-7E48-4826-BE67-F3743ECA235E}"/>
              </a:ext>
            </a:extLst>
          </p:cNvPr>
          <p:cNvSpPr/>
          <p:nvPr/>
        </p:nvSpPr>
        <p:spPr>
          <a:xfrm>
            <a:off x="4315659" y="4027971"/>
            <a:ext cx="1457834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7D9D-78BE-4EE7-A691-63D18493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92" y="4696521"/>
            <a:ext cx="2114286" cy="1652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2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7E8C8F3A-DFEE-4C8E-886B-84C90897A453}"/>
              </a:ext>
            </a:extLst>
          </p:cNvPr>
          <p:cNvSpPr/>
          <p:nvPr/>
        </p:nvSpPr>
        <p:spPr>
          <a:xfrm>
            <a:off x="5584730" y="4653674"/>
            <a:ext cx="3142994" cy="1685627"/>
          </a:xfrm>
          <a:prstGeom prst="borderCallout2">
            <a:avLst>
              <a:gd name="adj1" fmla="val 35651"/>
              <a:gd name="adj2" fmla="val 3197"/>
              <a:gd name="adj3" fmla="val 14032"/>
              <a:gd name="adj4" fmla="val -14355"/>
              <a:gd name="adj5" fmla="val -7002"/>
              <a:gd name="adj6" fmla="val -190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amplitude of each simple wave is just the </a:t>
            </a:r>
            <a:r>
              <a:rPr lang="en-US" b="1" dirty="0">
                <a:solidFill>
                  <a:srgbClr val="FF0000"/>
                </a:solidFill>
              </a:rPr>
              <a:t>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of the product of every sample of the complicated wave multiplied by that simple wave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E3B1CD38-41F1-4FA5-9971-AA5E94CF77F8}"/>
              </a:ext>
            </a:extLst>
          </p:cNvPr>
          <p:cNvSpPr/>
          <p:nvPr/>
        </p:nvSpPr>
        <p:spPr>
          <a:xfrm>
            <a:off x="302422" y="2457977"/>
            <a:ext cx="1739052" cy="549275"/>
          </a:xfrm>
          <a:prstGeom prst="wedgeRectCallout">
            <a:avLst>
              <a:gd name="adj1" fmla="val 69335"/>
              <a:gd name="adj2" fmla="val 4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Multiply every term (integer frequency)…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D11CB32-DF27-40AA-B1A0-F7F0C76D407B}"/>
              </a:ext>
            </a:extLst>
          </p:cNvPr>
          <p:cNvSpPr/>
          <p:nvPr/>
        </p:nvSpPr>
        <p:spPr>
          <a:xfrm>
            <a:off x="302422" y="3303286"/>
            <a:ext cx="1682683" cy="468173"/>
          </a:xfrm>
          <a:prstGeom prst="wedgeRectCallout">
            <a:avLst>
              <a:gd name="adj1" fmla="val 85106"/>
              <a:gd name="adj2" fmla="val -8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...by every sampled data value…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1768A948-9484-410E-B6D4-CFAFD2C3A015}"/>
              </a:ext>
            </a:extLst>
          </p:cNvPr>
          <p:cNvSpPr/>
          <p:nvPr/>
        </p:nvSpPr>
        <p:spPr>
          <a:xfrm>
            <a:off x="302422" y="4041618"/>
            <a:ext cx="1521562" cy="808224"/>
          </a:xfrm>
          <a:prstGeom prst="wedgeRectCallout">
            <a:avLst>
              <a:gd name="adj1" fmla="val 117455"/>
              <a:gd name="adj2" fmla="val -71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...to find the contribution of each simple wave</a:t>
            </a:r>
          </a:p>
        </p:txBody>
      </p:sp>
    </p:spTree>
    <p:extLst>
      <p:ext uri="{BB962C8B-B14F-4D97-AF65-F5344CB8AC3E}">
        <p14:creationId xmlns:p14="http://schemas.microsoft.com/office/powerpoint/2010/main" val="1469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3E3D6-C883-4825-9806-7EF3AC8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6" y="1989576"/>
            <a:ext cx="6766904" cy="22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514688" y="19811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669546" y="25335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270866" y="288218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469345" y="306685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887408" y="343618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2478169" y="39686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21DB2B-B688-47C4-9E1B-0C32ECF31967}"/>
              </a:ext>
            </a:extLst>
          </p:cNvPr>
          <p:cNvSpPr txBox="1"/>
          <p:nvPr/>
        </p:nvSpPr>
        <p:spPr>
          <a:xfrm>
            <a:off x="2323818" y="1323397"/>
            <a:ext cx="44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Inverse Discrete Fourier Transform (IDFT)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D176-8CC7-473E-8A41-EAAFA666521A}"/>
              </a:ext>
            </a:extLst>
          </p:cNvPr>
          <p:cNvSpPr txBox="1"/>
          <p:nvPr/>
        </p:nvSpPr>
        <p:spPr>
          <a:xfrm>
            <a:off x="1805951" y="4808766"/>
            <a:ext cx="55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num_points = number of samples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u="sng" dirty="0"/>
              <a:t>r</a:t>
            </a:r>
            <a:r>
              <a:rPr lang="en-US" dirty="0"/>
              <a:t> = </a:t>
            </a:r>
            <a:r>
              <a:rPr lang="en-US" b="1" dirty="0"/>
              <a:t>reconstructed</a:t>
            </a:r>
            <a:r>
              <a:rPr lang="en-US" dirty="0"/>
              <a:t> sample y-values (the amplitudes)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13EDCB29-80B1-476F-8861-F5453C2161DD}"/>
              </a:ext>
            </a:extLst>
          </p:cNvPr>
          <p:cNvSpPr/>
          <p:nvPr/>
        </p:nvSpPr>
        <p:spPr>
          <a:xfrm>
            <a:off x="5906366" y="1799286"/>
            <a:ext cx="2916438" cy="1267568"/>
          </a:xfrm>
          <a:prstGeom prst="borderCallout2">
            <a:avLst>
              <a:gd name="adj1" fmla="val 73375"/>
              <a:gd name="adj2" fmla="val 13557"/>
              <a:gd name="adj3" fmla="val 94222"/>
              <a:gd name="adj4" fmla="val 7533"/>
              <a:gd name="adj5" fmla="val 120021"/>
              <a:gd name="adj6" fmla="val 1257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reconstructed wave is just the </a:t>
            </a:r>
            <a:r>
              <a:rPr lang="en-US" b="1" dirty="0">
                <a:solidFill>
                  <a:schemeClr val="tx1"/>
                </a:solidFill>
              </a:rPr>
              <a:t>linear sum </a:t>
            </a:r>
            <a:r>
              <a:rPr lang="en-US" dirty="0">
                <a:solidFill>
                  <a:srgbClr val="FF0000"/>
                </a:solidFill>
              </a:rPr>
              <a:t>of the amplitude of each </a:t>
            </a:r>
            <a:r>
              <a:rPr lang="en-US" b="1" dirty="0">
                <a:solidFill>
                  <a:srgbClr val="FF0000"/>
                </a:solidFill>
              </a:rPr>
              <a:t>simple</a:t>
            </a:r>
            <a:r>
              <a:rPr lang="en-US" dirty="0">
                <a:solidFill>
                  <a:srgbClr val="FF0000"/>
                </a:solidFill>
              </a:rPr>
              <a:t> cosine and sine wave</a:t>
            </a:r>
          </a:p>
        </p:txBody>
      </p:sp>
    </p:spTree>
    <p:extLst>
      <p:ext uri="{BB962C8B-B14F-4D97-AF65-F5344CB8AC3E}">
        <p14:creationId xmlns:p14="http://schemas.microsoft.com/office/powerpoint/2010/main" val="32821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176728" cy="846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9"/>
            <a:ext cx="1868198" cy="30848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737573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7030A0"/>
                </a:solidFill>
              </a:rPr>
              <a:t>Inverse DFT </a:t>
            </a:r>
            <a:r>
              <a:rPr lang="en-US" sz="2000" dirty="0"/>
              <a:t>was able to </a:t>
            </a:r>
            <a:r>
              <a:rPr lang="en-US" sz="2000" i="1" dirty="0"/>
              <a:t>identically</a:t>
            </a:r>
            <a:r>
              <a:rPr lang="en-US" sz="2000" dirty="0"/>
              <a:t> </a:t>
            </a:r>
            <a:r>
              <a:rPr lang="en-US" sz="2000" b="1" dirty="0"/>
              <a:t>reconstruct</a:t>
            </a:r>
            <a:r>
              <a:rPr lang="en-US" sz="2000" dirty="0"/>
              <a:t> the original complicated wave by summing together only </a:t>
            </a:r>
            <a:r>
              <a:rPr lang="en-US" sz="2000" u="sng" dirty="0"/>
              <a:t>four</a:t>
            </a:r>
            <a:r>
              <a:rPr lang="en-US" sz="2000" dirty="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in the </a:t>
            </a:r>
            <a:r>
              <a:rPr lang="en-US" sz="2000" u="sng" dirty="0">
                <a:solidFill>
                  <a:srgbClr val="7030A0"/>
                </a:solidFill>
              </a:rPr>
              <a:t>time</a:t>
            </a:r>
            <a:r>
              <a:rPr lang="en-US" sz="2000" dirty="0">
                <a:solidFill>
                  <a:srgbClr val="7030A0"/>
                </a:solidFill>
              </a:rPr>
              <a:t> domain (</a:t>
            </a:r>
            <a:r>
              <a:rPr lang="en-US" sz="2000" b="1" dirty="0">
                <a:solidFill>
                  <a:srgbClr val="7030A0"/>
                </a:solidFill>
              </a:rPr>
              <a:t>2000</a:t>
            </a:r>
            <a:r>
              <a:rPr lang="en-US" sz="2000" dirty="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 dirty="0"/>
              <a:t>eight</a:t>
            </a:r>
            <a:r>
              <a:rPr lang="en-US" sz="2000" dirty="0">
                <a:solidFill>
                  <a:srgbClr val="7030A0"/>
                </a:solidFill>
              </a:rPr>
              <a:t> numbers in the </a:t>
            </a:r>
            <a:r>
              <a:rPr lang="en-US" sz="2000" u="sng" dirty="0">
                <a:solidFill>
                  <a:srgbClr val="7030A0"/>
                </a:solidFill>
              </a:rPr>
              <a:t>frequency</a:t>
            </a:r>
            <a:r>
              <a:rPr lang="en-US" sz="2000" dirty="0">
                <a:solidFill>
                  <a:srgbClr val="7030A0"/>
                </a:solidFill>
              </a:rPr>
              <a:t> domain</a:t>
            </a:r>
            <a:r>
              <a:rPr lang="en-US" sz="2000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</a:t>
            </a:r>
            <a:r>
              <a:rPr lang="en-US" sz="3200" b="1" dirty="0">
                <a:latin typeface="+mn-lt"/>
              </a:rPr>
              <a:t>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 frequency values</a:t>
              </a:r>
            </a:p>
            <a:p>
              <a:pPr algn="ctr"/>
              <a:r>
                <a:rPr lang="en-US" dirty="0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057C-A76B-4A2B-8337-CD36D677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0" y="1529000"/>
            <a:ext cx="5647619" cy="3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C23FA-A203-49D7-80D2-C7306082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62" y="5566485"/>
            <a:ext cx="19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9BA74-3571-4DBD-BE9D-73B54F25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6" y="5576008"/>
            <a:ext cx="1971429" cy="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53878-7C7C-4C38-8026-4CBED40E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1529000"/>
            <a:ext cx="5685714" cy="3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0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F576C5-BA2A-403E-81B8-F6EEE2DB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8" y="5576008"/>
            <a:ext cx="1961905" cy="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8FFE-8F04-450A-927E-E963FE44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7" y="1538524"/>
            <a:ext cx="5666667" cy="37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3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29BC-74C5-4753-98EC-04CE3FE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1" y="1189709"/>
            <a:ext cx="7445938" cy="5009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879973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 </a:t>
            </a:r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 – 2016</a:t>
            </a:r>
            <a:r>
              <a:rPr lang="en-US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is the positive </a:t>
            </a:r>
            <a:r>
              <a:rPr lang="en-US" sz="2400" b="1" dirty="0">
                <a:solidFill>
                  <a:srgbClr val="00B050"/>
                </a:solidFill>
              </a:rPr>
              <a:t>square root of the sum of the squares</a:t>
            </a:r>
            <a:r>
              <a:rPr lang="en-US" sz="2400" dirty="0"/>
              <a:t> of the cosine and sine amplitudes for each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power spectrum indicate the significant (</a:t>
            </a:r>
            <a:r>
              <a:rPr lang="en-US" sz="2400" b="1" dirty="0">
                <a:solidFill>
                  <a:srgbClr val="0070C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</a:t>
            </a:r>
            <a:r>
              <a:rPr lang="en-US" sz="2400" b="1" dirty="0">
                <a:solidFill>
                  <a:srgbClr val="FF0000"/>
                </a:solidFill>
              </a:rPr>
              <a:t>main underlying period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2A4C0B-EF7D-DC88-0272-F1E81FEE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8" y="1359518"/>
            <a:ext cx="7089764" cy="5361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 –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Callout: Bent Line 8"/>
          <p:cNvSpPr/>
          <p:nvPr/>
        </p:nvSpPr>
        <p:spPr>
          <a:xfrm>
            <a:off x="6514878" y="4559809"/>
            <a:ext cx="2443603" cy="866231"/>
          </a:xfrm>
          <a:prstGeom prst="borderCallout2">
            <a:avLst>
              <a:gd name="adj1" fmla="val 30499"/>
              <a:gd name="adj2" fmla="val -2412"/>
              <a:gd name="adj3" fmla="val 43538"/>
              <a:gd name="adj4" fmla="val -13384"/>
              <a:gd name="adj5" fmla="val 71911"/>
              <a:gd name="adj6" fmla="val -1764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an </a:t>
            </a:r>
            <a:r>
              <a:rPr lang="en-US" b="1" dirty="0">
                <a:solidFill>
                  <a:schemeClr val="tx1"/>
                </a:solidFill>
              </a:rPr>
              <a:t>unexplained 12-year cycle </a:t>
            </a:r>
            <a:r>
              <a:rPr lang="en-US" dirty="0">
                <a:solidFill>
                  <a:srgbClr val="FF0000"/>
                </a:solidFill>
              </a:rPr>
              <a:t>in sunspot activity!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1000F-EC17-CE67-ADF9-D6CF141A0BA9}"/>
              </a:ext>
            </a:extLst>
          </p:cNvPr>
          <p:cNvSpPr/>
          <p:nvPr/>
        </p:nvSpPr>
        <p:spPr>
          <a:xfrm>
            <a:off x="6024563" y="2447925"/>
            <a:ext cx="130968" cy="11572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frequency interference is distorting the capture of what we believe to be a stable (clean) </a:t>
            </a:r>
            <a:r>
              <a:rPr lang="en-US" b="1" dirty="0"/>
              <a:t>primary</a:t>
            </a:r>
            <a:r>
              <a:rPr lang="en-US" dirty="0"/>
              <a:t> signal</a:t>
            </a:r>
          </a:p>
          <a:p>
            <a:endParaRPr lang="en-US" dirty="0"/>
          </a:p>
          <a:p>
            <a:r>
              <a:rPr lang="en-US" dirty="0"/>
              <a:t>We want to remove this high frequency jitter (interference) </a:t>
            </a:r>
            <a:r>
              <a:rPr lang="en-US" b="1" dirty="0"/>
              <a:t>before</a:t>
            </a:r>
            <a:r>
              <a:rPr lang="en-US" dirty="0"/>
              <a:t> using the inverse discrete Fourier transform (IDFT) so we can reconstruct the original </a:t>
            </a:r>
            <a:r>
              <a:rPr lang="en-US" u="sng" dirty="0"/>
              <a:t>undistorted</a:t>
            </a:r>
            <a:r>
              <a:rPr lang="en-US" dirty="0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DFT identifies the constituent simple waves which compose a complicated wave</a:t>
            </a:r>
          </a:p>
          <a:p>
            <a:endParaRPr lang="en-US" dirty="0"/>
          </a:p>
          <a:p>
            <a:r>
              <a:rPr lang="en-US" dirty="0"/>
              <a:t>This interference could be filtered by </a:t>
            </a:r>
            <a:r>
              <a:rPr lang="en-US" b="1" dirty="0"/>
              <a:t>eliminating</a:t>
            </a:r>
            <a:r>
              <a:rPr lang="en-US" dirty="0"/>
              <a:t> the simple waves that have a </a:t>
            </a:r>
            <a:r>
              <a:rPr lang="en-US" u="sng" dirty="0"/>
              <a:t>high</a:t>
            </a:r>
            <a:r>
              <a:rPr lang="en-US" dirty="0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CE259-6DCD-51A2-DB1D-7BC2F11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083012" y="23177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301841" y="266178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5836066" y="387631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977723" y="406770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433593" y="4835779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502236" y="5343987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717242" y="589239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4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17686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50E394-34CE-81E1-3A2F-FF54DCD0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AEECE49-DA41-4F6E-B5EB-BA286C31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C9E2B-2875-4C7D-BF64-D2DC14611353}"/>
              </a:ext>
            </a:extLst>
          </p:cNvPr>
          <p:cNvSpPr/>
          <p:nvPr/>
        </p:nvSpPr>
        <p:spPr>
          <a:xfrm>
            <a:off x="2211129" y="4446602"/>
            <a:ext cx="3747541" cy="85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F00E2FF-85DC-47EE-98A1-F4FC978FD6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69" y="4952677"/>
            <a:ext cx="835742" cy="626806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134DE0FF-C67A-434A-8079-FD64F9946FD3}"/>
              </a:ext>
            </a:extLst>
          </p:cNvPr>
          <p:cNvSpPr/>
          <p:nvPr/>
        </p:nvSpPr>
        <p:spPr>
          <a:xfrm>
            <a:off x="6147653" y="2968233"/>
            <a:ext cx="2593793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3899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51DB4-7055-29B9-45FB-0322F31E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80" y="1483874"/>
            <a:ext cx="5196363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AAC167-DB61-41A9-93D7-6B0242796EE4}"/>
              </a:ext>
            </a:extLst>
          </p:cNvPr>
          <p:cNvSpPr/>
          <p:nvPr/>
        </p:nvSpPr>
        <p:spPr>
          <a:xfrm>
            <a:off x="2248526" y="4826833"/>
            <a:ext cx="1259172" cy="41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FF38F-34C2-43F5-89A3-D2C306E1F569}"/>
              </a:ext>
            </a:extLst>
          </p:cNvPr>
          <p:cNvSpPr txBox="1"/>
          <p:nvPr/>
        </p:nvSpPr>
        <p:spPr>
          <a:xfrm>
            <a:off x="7937405" y="49747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pure</a:t>
            </a:r>
            <a:r>
              <a:rPr lang="en-US" dirty="0"/>
              <a:t> signal has been faithfully 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https://www.youtube.com/watch?v=h7apO7q16V0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FFT</a:t>
            </a:r>
            <a:r>
              <a:rPr lang="en-US" sz="2000" dirty="0"/>
              <a:t> can easily perform a DFT one </a:t>
            </a:r>
            <a:r>
              <a:rPr lang="en-US" sz="2000" b="1" u="sng" dirty="0"/>
              <a:t>billion</a:t>
            </a:r>
            <a:r>
              <a:rPr lang="en-US" sz="2000" dirty="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decay factor 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 dirty="0">
                <a:solidFill>
                  <a:srgbClr val="FF0000"/>
                </a:solidFill>
              </a:rPr>
              <a:t>decaying</a:t>
            </a:r>
            <a:r>
              <a:rPr lang="en-US" dirty="0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307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dirty="0">
                <a:latin typeface="+mn-lt"/>
              </a:rPr>
              <a:t>The Laplace Transform is the </a:t>
            </a:r>
            <a:r>
              <a:rPr lang="en-US" sz="2400" b="1" u="sng" dirty="0">
                <a:latin typeface="+mn-lt"/>
              </a:rPr>
              <a:t>Generalized</a:t>
            </a:r>
            <a:r>
              <a:rPr lang="en-US" sz="2400" b="1" dirty="0">
                <a:latin typeface="+mn-lt"/>
              </a:rPr>
              <a:t> Fourier Transform</a:t>
            </a:r>
            <a:endParaRPr lang="en-US" sz="24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92310-3B8A-685A-C9FC-021490FF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/>
          <a:stretch/>
        </p:blipFill>
        <p:spPr>
          <a:xfrm>
            <a:off x="1074685" y="1746353"/>
            <a:ext cx="4096922" cy="454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FFA27-0A75-07FA-9CCF-314E2EF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43" y="1682023"/>
            <a:ext cx="2857500" cy="190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B4D2F5-D1DA-325F-772E-5348ACC4F65A}"/>
              </a:ext>
            </a:extLst>
          </p:cNvPr>
          <p:cNvGrpSpPr/>
          <p:nvPr/>
        </p:nvGrpSpPr>
        <p:grpSpPr>
          <a:xfrm>
            <a:off x="6168695" y="3925551"/>
            <a:ext cx="2008196" cy="2566520"/>
            <a:chOff x="6273870" y="4090441"/>
            <a:chExt cx="2008196" cy="2566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CB4F86-E1A3-7ADD-EB31-03D5D918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137" y="4090441"/>
              <a:ext cx="1649663" cy="19356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FAAC2-0D23-E2AB-5CFE-684B90029F30}"/>
                </a:ext>
              </a:extLst>
            </p:cNvPr>
            <p:cNvSpPr txBox="1"/>
            <p:nvPr/>
          </p:nvSpPr>
          <p:spPr>
            <a:xfrm>
              <a:off x="6273870" y="6072186"/>
              <a:ext cx="200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Pierre-Simon Laplace</a:t>
              </a:r>
            </a:p>
            <a:p>
              <a:pPr algn="ctr"/>
              <a:r>
                <a:rPr lang="en-US" sz="1600" dirty="0"/>
                <a:t>1749 - 1820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(PDF)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point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more likely the particle will be found </a:t>
                </a:r>
                <a:r>
                  <a:rPr lang="en-US" sz="2400" u="sng" dirty="0"/>
                  <a:t>exactly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half-way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begins to narrow, indicating the momentum is composed of fewer frequencies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we can know the precise location</a:t>
            </a:r>
          </a:p>
        </p:txBody>
      </p:sp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</a:t>
            </a:r>
            <a:r>
              <a:rPr lang="en-US" sz="2400" b="1" dirty="0">
                <a:solidFill>
                  <a:srgbClr val="7030A0"/>
                </a:solidFill>
              </a:rPr>
              <a:t> microscope </a:t>
            </a:r>
            <a:r>
              <a:rPr lang="en-US" sz="2400" dirty="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What appears to be a complicated waveform in the </a:t>
            </a:r>
            <a:r>
              <a:rPr lang="en-US" sz="2200" b="1" dirty="0">
                <a:solidFill>
                  <a:srgbClr val="00B050"/>
                </a:solidFill>
              </a:rPr>
              <a:t>time domain </a:t>
            </a:r>
            <a:r>
              <a:rPr lang="en-US" sz="2200" dirty="0"/>
              <a:t>might have a simple underlying representation in the </a:t>
            </a:r>
            <a:r>
              <a:rPr lang="en-US" sz="2200" b="1" dirty="0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Fourier Transform determines the amplitudes and wavelengths of the </a:t>
            </a:r>
            <a:r>
              <a:rPr lang="en-US" sz="2200" b="1" dirty="0">
                <a:solidFill>
                  <a:srgbClr val="FF0000"/>
                </a:solidFill>
              </a:rPr>
              <a:t>constituent simple sinusoids </a:t>
            </a:r>
            <a:r>
              <a:rPr lang="en-US" sz="2200" dirty="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Discrete Fourier Transform (DFT) can provide insight in the character of the </a:t>
            </a:r>
            <a:r>
              <a:rPr lang="en-US" sz="2200" b="1" dirty="0"/>
              <a:t>physical law</a:t>
            </a:r>
            <a:r>
              <a:rPr lang="en-US" sz="2200" dirty="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Fourier Transform is just a special case of the more general </a:t>
            </a:r>
            <a:r>
              <a:rPr lang="en-US" sz="2400" b="1" dirty="0">
                <a:solidFill>
                  <a:srgbClr val="7030A0"/>
                </a:solidFill>
              </a:rPr>
              <a:t>Laplace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that can analyze signals having both sinusoids </a:t>
            </a:r>
            <a:r>
              <a:rPr lang="en-US" sz="2400" i="1" dirty="0"/>
              <a:t>and</a:t>
            </a:r>
            <a:r>
              <a:rPr lang="en-US" sz="2400" dirty="0"/>
              <a:t> exponential growth/decay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FF0000"/>
                </a:solidFill>
              </a:rPr>
              <a:t>Heisenberg Uncertainty Principle </a:t>
            </a:r>
            <a:r>
              <a:rPr lang="en-US" sz="2400" dirty="0"/>
              <a:t>is not some spooky effect rooted in the magical world of quantum mechanics. It is merely a mathematical result of momentum and position being </a:t>
            </a:r>
            <a:r>
              <a:rPr lang="en-US" sz="2400" b="1" dirty="0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not a matter of engineering more precise instrumentation; the uncertainty principle </a:t>
            </a:r>
            <a:r>
              <a:rPr lang="en-US" sz="2400" b="1" dirty="0">
                <a:solidFill>
                  <a:srgbClr val="00B050"/>
                </a:solidFill>
              </a:rPr>
              <a:t>fundamentally limits</a:t>
            </a:r>
            <a:r>
              <a:rPr lang="en-US" sz="2400" dirty="0"/>
              <a:t> our ability to perfectly know both momentum and position of a particle </a:t>
            </a:r>
            <a:r>
              <a:rPr lang="en-US" sz="2400" i="1" dirty="0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 Maxwell, Planck, Einstein, and de Broglie we know </a:t>
            </a:r>
            <a:r>
              <a:rPr lang="en-US" sz="2400" b="1" dirty="0"/>
              <a:t>all matter particles (big and small) behave as </a:t>
            </a:r>
            <a:r>
              <a:rPr lang="en-US" sz="2400" b="1" u="sng" dirty="0"/>
              <a:t>waves</a:t>
            </a:r>
            <a:r>
              <a:rPr lang="en-US" sz="2400" dirty="0"/>
              <a:t> – so you must really </a:t>
            </a:r>
            <a:r>
              <a:rPr lang="en-US" sz="2400" b="1" dirty="0">
                <a:solidFill>
                  <a:srgbClr val="7030A0"/>
                </a:solidFill>
              </a:rPr>
              <a:t>understand </a:t>
            </a:r>
            <a:r>
              <a:rPr lang="en-US" sz="2400" dirty="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the captured waveform data of a signal having amplitude = 1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and zero everywhere else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Run Cell 7 in </a:t>
                </a:r>
                <a:r>
                  <a:rPr lang="en-US" sz="2400" b="1" dirty="0"/>
                  <a:t>fourier_discrete.ipynb </a:t>
                </a:r>
                <a:r>
                  <a:rPr lang="en-US" sz="2400" dirty="0"/>
                  <a:t>and then append a new Cell 8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In the file </a:t>
                </a:r>
                <a:r>
                  <a:rPr lang="en-US" sz="2400" b="1" dirty="0"/>
                  <a:t>uncertainty_principle.ipynb</a:t>
                </a:r>
                <a:r>
                  <a:rPr lang="en-US" sz="2400" dirty="0"/>
                  <a:t> append a new Cell 2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 the Fourier Transform frequencies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000" dirty="0"/>
                  <a:t>as we more tightly </a:t>
                </a:r>
                <a:r>
                  <a:rPr lang="en-US" sz="2000" u="sng" dirty="0"/>
                  <a:t>confine</a:t>
                </a:r>
                <a:r>
                  <a:rPr lang="en-US" sz="2000" dirty="0"/>
                  <a:t> where the particle is </a:t>
                </a:r>
                <a:r>
                  <a:rPr lang="en-US" sz="2000" i="1" dirty="0"/>
                  <a:t>likely</a:t>
                </a:r>
                <a:r>
                  <a:rPr lang="en-US" sz="2000" dirty="0"/>
                  <a:t> to be found?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At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000" dirty="0"/>
                  <a:t> of the animation, when the Power Spectrum shows only </a:t>
                </a:r>
                <a:r>
                  <a:rPr lang="en-US" sz="2000" b="1" dirty="0"/>
                  <a:t>one</a:t>
                </a:r>
                <a:r>
                  <a:rPr lang="en-US" sz="2000" dirty="0"/>
                  <a:t> frequency, why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0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spread out </a:t>
                </a:r>
                <a:r>
                  <a:rPr lang="en-US" sz="2000" i="1" dirty="0"/>
                  <a:t>infinitely</a:t>
                </a:r>
                <a:r>
                  <a:rPr lang="en-US" sz="2000" dirty="0"/>
                  <a:t>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Do you believe a particle with 100% exactly known momentum could potentially exist </a:t>
                </a:r>
                <a:r>
                  <a:rPr lang="en-US" sz="2000" i="1" dirty="0"/>
                  <a:t>anywhere</a:t>
                </a:r>
                <a:r>
                  <a:rPr lang="en-US" sz="2000" dirty="0"/>
                  <a:t> in the universe – why or why not?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data file </a:t>
                </a:r>
                <a:r>
                  <a:rPr lang="en-US" sz="2400" b="1" dirty="0"/>
                  <a:t>unknown_wave.csv </a:t>
                </a:r>
                <a:r>
                  <a:rPr lang="en-US" sz="2400" dirty="0"/>
                  <a:t>contains samples of a waveform generated by this formula: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Jupyter Lab notebook called </a:t>
                </a:r>
                <a:r>
                  <a:rPr lang="en-US" sz="2400" b="1" dirty="0"/>
                  <a:t>unknown_wave.ipynb </a:t>
                </a:r>
                <a:r>
                  <a:rPr lang="en-US" sz="2400" dirty="0"/>
                  <a:t>that identifies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constants used to generate the sampled data 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6282</TotalTime>
  <Words>3102</Words>
  <Application>Microsoft Office PowerPoint</Application>
  <PresentationFormat>On-screen Show (4:3)</PresentationFormat>
  <Paragraphs>581</Paragraphs>
  <Slides>84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 - Intuition</vt:lpstr>
      <vt:lpstr>Discrete Fourier Analysis</vt:lpstr>
      <vt:lpstr>Discrete Fourier Analysis</vt:lpstr>
      <vt:lpstr>Discrete Fourier Analysis</vt:lpstr>
      <vt:lpstr>PowerPoint Presentation</vt:lpstr>
      <vt:lpstr>Launch Jupyter Lab</vt:lpstr>
      <vt:lpstr>Open make_samples.ipynb</vt:lpstr>
      <vt:lpstr>View make_samples.ipynb</vt:lpstr>
      <vt:lpstr>Run Cell 1 - make_samples.ipynb</vt:lpstr>
      <vt:lpstr>Open samples.csv</vt:lpstr>
      <vt:lpstr>Discrete Fourier Analysis</vt:lpstr>
      <vt:lpstr>Open Cell 1 - fourier_discrete.ipynb</vt:lpstr>
      <vt:lpstr>View Cell 1 - fourier_discrete.ipynb</vt:lpstr>
      <vt:lpstr>View Cell 1 - fourier_discrete.ipynb</vt:lpstr>
      <vt:lpstr>View Cell 1 - fourier_discrete.ipynb</vt:lpstr>
      <vt:lpstr>Run Cell 1 - fourier_discrete.ipynb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Analysis of Space Signals</vt:lpstr>
      <vt:lpstr>PowerPoint Presentation</vt:lpstr>
      <vt:lpstr>PowerPoint Presentation</vt:lpstr>
      <vt:lpstr>PowerPoint Presentation</vt:lpstr>
      <vt:lpstr>Run Cell 2 - fourier_discrete.ipynb</vt:lpstr>
      <vt:lpstr>Run Cell 3 - fourier_discrete.ipynb</vt:lpstr>
      <vt:lpstr>Run Cell 4 - fourier_discrete.ipynb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Run Cell 5 – fourier_discrete.ipynb</vt:lpstr>
      <vt:lpstr>Creating a High Frequency Filter</vt:lpstr>
      <vt:lpstr>Creating a High Frequency Filter</vt:lpstr>
      <vt:lpstr>Open fourier_filter.ipynb</vt:lpstr>
      <vt:lpstr>Run Cell 1 - fourier_filter.ipynb</vt:lpstr>
      <vt:lpstr>Edit Cell 1 - fourier_filter.ipynb</vt:lpstr>
      <vt:lpstr>Edit Cell 1 - fourier_filter.ipynb</vt:lpstr>
      <vt:lpstr>Run Cell 1 - fourier_filter.ipynb</vt:lpstr>
      <vt:lpstr>The Most Important Algorithm Ever Invented</vt:lpstr>
      <vt:lpstr>The Most Important Algorithm Ever Invented</vt:lpstr>
      <vt:lpstr>The DFT of Damped Oscillators</vt:lpstr>
      <vt:lpstr>The DFT of Damped Oscillators</vt:lpstr>
      <vt:lpstr>Run Cell 6 – fourier_discrete.ipynb</vt:lpstr>
      <vt:lpstr>Run Cell 6 – fourier_discrete.ipynb</vt:lpstr>
      <vt:lpstr>The Laplace Transform is the Generalized Fourier Transform</vt:lpstr>
      <vt:lpstr>Heisenberg Uncertainty Principle</vt:lpstr>
      <vt:lpstr>Open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Session 13 – Know You Know…</vt:lpstr>
      <vt:lpstr>Session 13 – Know You Know…</vt:lpstr>
      <vt:lpstr>Task 13-01</vt:lpstr>
      <vt:lpstr>Task 13-02</vt:lpstr>
      <vt:lpstr>Task 13-03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871</cp:revision>
  <cp:lastPrinted>2015-06-01T00:45:11Z</cp:lastPrinted>
  <dcterms:created xsi:type="dcterms:W3CDTF">2014-09-21T17:58:26Z</dcterms:created>
  <dcterms:modified xsi:type="dcterms:W3CDTF">2023-06-12T03:06:15Z</dcterms:modified>
</cp:coreProperties>
</file>